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71" r:id="rId3"/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715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jpg>
</file>

<file path=ppt/media/image03.jpg>
</file>

<file path=ppt/media/image04.png>
</file>

<file path=ppt/media/image05.png>
</file>

<file path=ppt/media/image06.png>
</file>

<file path=ppt/media/image07.jpg>
</file>

<file path=ppt/media/image08.jpg>
</file>

<file path=ppt/media/image09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0.jpg>
</file>

<file path=ppt/media/image21.jpg>
</file>

<file path=ppt/media/image22.jpg>
</file>

<file path=ppt/media/image23.jpg>
</file>

<file path=ppt/media/image2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>
            <p:ph idx="2" type="sldImg"/>
          </p:nvPr>
        </p:nvSpPr>
        <p:spPr>
          <a:xfrm>
            <a:off x="685990" y="685800"/>
            <a:ext cx="54867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685990" y="685800"/>
            <a:ext cx="54867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" name="Shape 368"/>
          <p:cNvSpPr/>
          <p:nvPr>
            <p:ph idx="2" type="sldImg"/>
          </p:nvPr>
        </p:nvSpPr>
        <p:spPr>
          <a:xfrm>
            <a:off x="685994" y="685800"/>
            <a:ext cx="548676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" name="Shape 374"/>
          <p:cNvSpPr/>
          <p:nvPr>
            <p:ph idx="2" type="sldImg"/>
          </p:nvPr>
        </p:nvSpPr>
        <p:spPr>
          <a:xfrm>
            <a:off x="685994" y="685800"/>
            <a:ext cx="54867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685990" y="685800"/>
            <a:ext cx="54867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8" name="Shape 398"/>
          <p:cNvSpPr/>
          <p:nvPr>
            <p:ph idx="2" type="sldImg"/>
          </p:nvPr>
        </p:nvSpPr>
        <p:spPr>
          <a:xfrm>
            <a:off x="685994" y="685800"/>
            <a:ext cx="54867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685990" y="685800"/>
            <a:ext cx="54867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686109" y="685800"/>
            <a:ext cx="54864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1.png"/><Relationship Id="rId3" Type="http://schemas.openxmlformats.org/officeDocument/2006/relationships/image" Target="../media/image0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827305"/>
            <a:ext cx="8520600" cy="228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3149027"/>
            <a:ext cx="8520600" cy="880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229027"/>
            <a:ext cx="8520600" cy="2181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502472"/>
            <a:ext cx="8520600" cy="1445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4_Title Slid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_helix_200_2.eps" id="57" name="Shape 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12" y="-22490"/>
            <a:ext cx="9269400" cy="51552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 txBox="1"/>
          <p:nvPr/>
        </p:nvSpPr>
        <p:spPr>
          <a:xfrm>
            <a:off x="1979613" y="4578614"/>
            <a:ext cx="6527700" cy="6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2650" lIns="65300" rIns="65300" tIns="3265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i="1" lang="en-GB" sz="2000" u="none" cap="none" strike="noStrike">
                <a:solidFill>
                  <a:srgbClr val="FF6600"/>
                </a:solidFill>
                <a:latin typeface="Calibri"/>
                <a:ea typeface="Calibri"/>
                <a:cs typeface="Calibri"/>
                <a:sym typeface="Calibri"/>
              </a:rPr>
              <a:t>European Life Sciences Infrastructure for Biological Information</a:t>
            </a:r>
          </a:p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i="1" lang="en-GB" sz="2400" u="none" cap="none" strike="noStrike">
                <a:solidFill>
                  <a:srgbClr val="003F41"/>
                </a:solidFill>
                <a:latin typeface="Calibri"/>
                <a:ea typeface="Calibri"/>
                <a:cs typeface="Calibri"/>
                <a:sym typeface="Calibri"/>
              </a:rPr>
              <a:t>www.elixir-europe.org</a:t>
            </a:r>
          </a:p>
        </p:txBody>
      </p:sp>
      <p:pic>
        <p:nvPicPr>
          <p:cNvPr descr="elixir_1_RZ_mac.eps" id="59" name="Shape 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825" y="4478073"/>
            <a:ext cx="1821000" cy="10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Shape 60"/>
          <p:cNvSpPr txBox="1"/>
          <p:nvPr>
            <p:ph type="ctrTitle"/>
          </p:nvPr>
        </p:nvSpPr>
        <p:spPr>
          <a:xfrm>
            <a:off x="685800" y="2317439"/>
            <a:ext cx="7772400" cy="1020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Clr>
                <a:srgbClr val="0F243E"/>
              </a:buClr>
              <a:buFont typeface="Calibri"/>
              <a:buNone/>
              <a:defRPr b="1" i="0" sz="4800" u="none" cap="none" strike="noStrike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1" name="Shape 61"/>
          <p:cNvSpPr txBox="1"/>
          <p:nvPr>
            <p:ph idx="1" type="subTitle"/>
          </p:nvPr>
        </p:nvSpPr>
        <p:spPr>
          <a:xfrm>
            <a:off x="2641600" y="3488000"/>
            <a:ext cx="5816700" cy="7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580"/>
              </a:spcBef>
              <a:buClr>
                <a:srgbClr val="003F41"/>
              </a:buClr>
              <a:buFont typeface="Arial"/>
              <a:buNone/>
              <a:defRPr b="0" i="0" sz="2900" u="none" cap="none" strike="noStrike">
                <a:solidFill>
                  <a:srgbClr val="003F4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45" lvl="1" marL="457145" marR="0" rtl="0" algn="ctr">
              <a:spcBef>
                <a:spcPts val="560"/>
              </a:spcBef>
              <a:buClr>
                <a:srgbClr val="888888"/>
              </a:buClr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590" lvl="2" marL="91429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534" lvl="3" marL="1371435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481" lvl="4" marL="1828581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425" lvl="5" marL="2285726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370" lvl="6" marL="2742871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315" lvl="7" marL="3200016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260" lvl="8" marL="3657161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533400" y="125677"/>
            <a:ext cx="1603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GB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ctrTitle"/>
          </p:nvPr>
        </p:nvSpPr>
        <p:spPr>
          <a:xfrm>
            <a:off x="685800" y="1775354"/>
            <a:ext cx="7772400" cy="12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1" name="Shape 71"/>
          <p:cNvSpPr txBox="1"/>
          <p:nvPr>
            <p:ph idx="1" type="subTitle"/>
          </p:nvPr>
        </p:nvSpPr>
        <p:spPr>
          <a:xfrm>
            <a:off x="1371600" y="3238500"/>
            <a:ext cx="6400800" cy="14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640"/>
              </a:spcBef>
              <a:buClr>
                <a:srgbClr val="888888"/>
              </a:buClr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buClr>
                <a:srgbClr val="888888"/>
              </a:buClr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722312" y="3672416"/>
            <a:ext cx="77724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722312" y="2422260"/>
            <a:ext cx="77724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36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2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457200" y="1333500"/>
            <a:ext cx="4038600" cy="3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65100" lvl="0" marL="34290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3350" lvl="1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648200" y="1333500"/>
            <a:ext cx="4038600" cy="3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65100" lvl="0" marL="34290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3350" lvl="1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457200" y="1279260"/>
            <a:ext cx="40401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2" type="body"/>
          </p:nvPr>
        </p:nvSpPr>
        <p:spPr>
          <a:xfrm>
            <a:off x="457200" y="1812395"/>
            <a:ext cx="4040100" cy="3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3" type="body"/>
          </p:nvPr>
        </p:nvSpPr>
        <p:spPr>
          <a:xfrm>
            <a:off x="4645025" y="1279260"/>
            <a:ext cx="40419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4" type="body"/>
          </p:nvPr>
        </p:nvSpPr>
        <p:spPr>
          <a:xfrm>
            <a:off x="4645025" y="1812395"/>
            <a:ext cx="4041900" cy="3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9" name="Shape 99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457200" y="227541"/>
            <a:ext cx="3008400" cy="96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575050" y="227541"/>
            <a:ext cx="5111700" cy="48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2" type="body"/>
          </p:nvPr>
        </p:nvSpPr>
        <p:spPr>
          <a:xfrm>
            <a:off x="457200" y="1195916"/>
            <a:ext cx="3008400" cy="39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8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1792288" y="4000500"/>
            <a:ext cx="54864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5" name="Shape 115"/>
          <p:cNvSpPr/>
          <p:nvPr>
            <p:ph idx="2" type="pic"/>
          </p:nvPr>
        </p:nvSpPr>
        <p:spPr>
          <a:xfrm>
            <a:off x="1792288" y="510645"/>
            <a:ext cx="54864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1792288" y="4472781"/>
            <a:ext cx="54864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8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 rot="5400000">
            <a:off x="2686200" y="-895500"/>
            <a:ext cx="3771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 rot="5400000">
            <a:off x="5220000" y="1638264"/>
            <a:ext cx="48762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 rot="5400000">
            <a:off x="1029000" y="-342935"/>
            <a:ext cx="48762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280527"/>
            <a:ext cx="8520600" cy="3795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280527"/>
            <a:ext cx="3999900" cy="3795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280527"/>
            <a:ext cx="3999900" cy="3795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617333"/>
            <a:ext cx="2808000" cy="839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544000"/>
            <a:ext cx="2808000" cy="3532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500166"/>
            <a:ext cx="6367800" cy="4545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38"/>
            <a:ext cx="4572000" cy="571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370194"/>
            <a:ext cx="4045200" cy="16470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3114527"/>
            <a:ext cx="4045200" cy="1372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804527"/>
            <a:ext cx="3837000" cy="4105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700638"/>
            <a:ext cx="5998800" cy="672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80527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5181351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GB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OBiLab/VarCall2016_Napoli" TargetMode="External"/><Relationship Id="rId4" Type="http://schemas.openxmlformats.org/officeDocument/2006/relationships/image" Target="../media/image0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9.jpg"/><Relationship Id="rId4" Type="http://schemas.openxmlformats.org/officeDocument/2006/relationships/image" Target="../media/image11.jpg"/><Relationship Id="rId5" Type="http://schemas.openxmlformats.org/officeDocument/2006/relationships/image" Target="../media/image0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Relationship Id="rId4" Type="http://schemas.openxmlformats.org/officeDocument/2006/relationships/image" Target="../media/image0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jpg"/><Relationship Id="rId4" Type="http://schemas.openxmlformats.org/officeDocument/2006/relationships/image" Target="../media/image20.jpg"/><Relationship Id="rId5" Type="http://schemas.openxmlformats.org/officeDocument/2006/relationships/image" Target="../media/image12.jpg"/><Relationship Id="rId6" Type="http://schemas.openxmlformats.org/officeDocument/2006/relationships/image" Target="../media/image0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8.jpg"/><Relationship Id="rId4" Type="http://schemas.openxmlformats.org/officeDocument/2006/relationships/image" Target="../media/image0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jpg"/><Relationship Id="rId4" Type="http://schemas.openxmlformats.org/officeDocument/2006/relationships/image" Target="../media/image0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jpg"/><Relationship Id="rId4" Type="http://schemas.openxmlformats.org/officeDocument/2006/relationships/image" Target="../media/image03.jpg"/></Relationships>
</file>

<file path=ppt/slides/_rels/slide2.xml.rels><?xml version="1.0" encoding="UTF-8" standalone="yes"?><Relationships xmlns="http://schemas.openxmlformats.org/package/2006/relationships"><Relationship Id="rId10" Type="http://schemas.openxmlformats.org/officeDocument/2006/relationships/image" Target="../media/image07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software-carpentry.org/team/" TargetMode="External"/><Relationship Id="rId4" Type="http://schemas.openxmlformats.org/officeDocument/2006/relationships/hyperlink" Target="http://www.igb.cnr.it/obilab" TargetMode="External"/><Relationship Id="rId9" Type="http://schemas.openxmlformats.org/officeDocument/2006/relationships/image" Target="../media/image03.jpg"/><Relationship Id="rId5" Type="http://schemas.openxmlformats.org/officeDocument/2006/relationships/hyperlink" Target="http://www.igb.cnr.it/obilab" TargetMode="External"/><Relationship Id="rId6" Type="http://schemas.openxmlformats.org/officeDocument/2006/relationships/image" Target="../media/image10.png"/><Relationship Id="rId7" Type="http://schemas.openxmlformats.org/officeDocument/2006/relationships/image" Target="../media/image02.jpg"/><Relationship Id="rId8" Type="http://schemas.openxmlformats.org/officeDocument/2006/relationships/image" Target="../media/image0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jpg"/><Relationship Id="rId4" Type="http://schemas.openxmlformats.org/officeDocument/2006/relationships/image" Target="../media/image0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jpg"/><Relationship Id="rId4" Type="http://schemas.openxmlformats.org/officeDocument/2006/relationships/image" Target="../media/image21.jpg"/><Relationship Id="rId5" Type="http://schemas.openxmlformats.org/officeDocument/2006/relationships/image" Target="../media/image0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jpg"/><Relationship Id="rId4" Type="http://schemas.openxmlformats.org/officeDocument/2006/relationships/image" Target="../media/image0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jpg"/><Relationship Id="rId4" Type="http://schemas.openxmlformats.org/officeDocument/2006/relationships/hyperlink" Target="https://docs.google.com/forms/d/1mczWTWUP08s7uY5td4E1utEstl2oTd694bQhtHUn6VQ/edit#responses" TargetMode="External"/><Relationship Id="rId5" Type="http://schemas.openxmlformats.org/officeDocument/2006/relationships/image" Target="../media/image0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03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6.png"/><Relationship Id="rId4" Type="http://schemas.openxmlformats.org/officeDocument/2006/relationships/hyperlink" Target="http://bioinformaticstraining.pythonanywhere.com" TargetMode="External"/><Relationship Id="rId5" Type="http://schemas.openxmlformats.org/officeDocument/2006/relationships/hyperlink" Target="mailto:elixir.ita.training@gmail.com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bioinformaticstraining.pythonanywhere.com" TargetMode="External"/><Relationship Id="rId4" Type="http://schemas.openxmlformats.org/officeDocument/2006/relationships/hyperlink" Target="mailto:elixir.ita.training@gmail.com" TargetMode="External"/><Relationship Id="rId5" Type="http://schemas.openxmlformats.org/officeDocument/2006/relationships/image" Target="../media/image0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hyperlink" Target="https://docs.google.com/forms/d/1rN9o4GpE0T1Ybmh5l5sxgdLMC5kotSxljd2wGO6Jqb4/edit?ts=576073d8" TargetMode="External"/><Relationship Id="rId5" Type="http://schemas.openxmlformats.org/officeDocument/2006/relationships/image" Target="../media/image0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ctrTitle"/>
          </p:nvPr>
        </p:nvSpPr>
        <p:spPr>
          <a:xfrm>
            <a:off x="0" y="2933805"/>
            <a:ext cx="91440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69850" lvl="0" marL="0" marR="0" rtl="0" algn="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b="0" lang="en-GB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 	 	 	</a:t>
            </a:r>
          </a:p>
          <a:p>
            <a:pPr lvl="0" rtl="0" algn="l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-GB" sz="3600"/>
              <a:t>Lessons from non-formal learning and teaching</a:t>
            </a:r>
          </a:p>
        </p:txBody>
      </p:sp>
      <p:pic>
        <p:nvPicPr>
          <p:cNvPr descr="Elixir-Ita_LOGO.png" id="137" name="Shape 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6186" y="1905114"/>
            <a:ext cx="1667700" cy="10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Course Material</a:t>
            </a:r>
          </a:p>
        </p:txBody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Establish and announce goals for the course and for single lessons 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Make course material complete and available before the course starts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-GB" u="sng">
                <a:solidFill>
                  <a:schemeClr val="hlink"/>
                </a:solidFill>
                <a:hlinkClick r:id="rId3"/>
              </a:rPr>
              <a:t>Example material 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Shape 228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Before the Class </a:t>
            </a:r>
          </a:p>
        </p:txBody>
      </p:sp>
      <p:pic>
        <p:nvPicPr>
          <p:cNvPr descr="Image result for elixir ita logo" id="229" name="Shape 2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i="1" lang="en-GB">
                <a:solidFill>
                  <a:srgbClr val="0F243E"/>
                </a:solidFill>
              </a:rPr>
              <a:t>Active Learning in practice: </a:t>
            </a:r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4400">
                <a:solidFill>
                  <a:srgbClr val="9FC5E8"/>
                </a:solidFill>
              </a:rPr>
              <a:t>Before the class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 sz="4400">
                <a:solidFill>
                  <a:srgbClr val="0F243E"/>
                </a:solidFill>
              </a:rPr>
              <a:t>During the class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 sz="4400">
                <a:solidFill>
                  <a:srgbClr val="9FC5E8"/>
                </a:solidFill>
              </a:rPr>
              <a:t>After the class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Introduction and motivations </a:t>
            </a:r>
          </a:p>
        </p:txBody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Let </a:t>
            </a:r>
            <a:r>
              <a:rPr lang="en-GB" u="sng"/>
              <a:t>students and instructors</a:t>
            </a:r>
            <a:r>
              <a:rPr lang="en-GB"/>
              <a:t> introduce themselves and explain motivations 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Set an informal atmosphere, use names, tricks to remember names 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pic>
        <p:nvPicPr>
          <p:cNvPr descr="Image result for elixir ita logo" id="243" name="Shape 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Sticky notes </a:t>
            </a:r>
          </a:p>
        </p:txBody>
      </p:sp>
      <p:sp>
        <p:nvSpPr>
          <p:cNvPr id="249" name="Shape 249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pic>
        <p:nvPicPr>
          <p:cNvPr descr="photo_2016-06-14_21-43-22.jpg"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350" y="1526950"/>
            <a:ext cx="3771574" cy="28286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hoto_2016-06-14_21-43-43.jpg" id="251" name="Shape 251"/>
          <p:cNvPicPr preferRelativeResize="0"/>
          <p:nvPr/>
        </p:nvPicPr>
        <p:blipFill rotWithShape="1">
          <a:blip r:embed="rId4">
            <a:alphaModFix/>
          </a:blip>
          <a:srcRect b="0" l="0" r="0" t="21807"/>
          <a:stretch/>
        </p:blipFill>
        <p:spPr>
          <a:xfrm>
            <a:off x="5339750" y="1555424"/>
            <a:ext cx="2713274" cy="2828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elixir ita logo" id="252" name="Shape 2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Peer -learning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pic>
        <p:nvPicPr>
          <p:cNvPr descr="pair.jpg" id="259" name="Shape 259"/>
          <p:cNvPicPr preferRelativeResize="0"/>
          <p:nvPr/>
        </p:nvPicPr>
        <p:blipFill rotWithShape="1">
          <a:blip r:embed="rId3">
            <a:alphaModFix/>
          </a:blip>
          <a:srcRect b="0" l="0" r="12595" t="0"/>
          <a:stretch/>
        </p:blipFill>
        <p:spPr>
          <a:xfrm>
            <a:off x="457200" y="1458999"/>
            <a:ext cx="4698479" cy="302367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" name="Shape 261"/>
          <p:cNvSpPr txBox="1"/>
          <p:nvPr/>
        </p:nvSpPr>
        <p:spPr>
          <a:xfrm>
            <a:off x="5302200" y="1458987"/>
            <a:ext cx="3384600" cy="30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3000"/>
              <a:t>Pair students according to expertise: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>
              <a:spcBef>
                <a:spcPts val="0"/>
              </a:spcBef>
              <a:buNone/>
            </a:pPr>
            <a:r>
              <a:rPr lang="en-GB" sz="3000"/>
              <a:t>1 expert </a:t>
            </a:r>
          </a:p>
          <a:p>
            <a:pPr lvl="0">
              <a:spcBef>
                <a:spcPts val="0"/>
              </a:spcBef>
              <a:buNone/>
            </a:pPr>
            <a:r>
              <a:rPr lang="en-GB" sz="3000"/>
              <a:t>1 non-expert  </a:t>
            </a:r>
          </a:p>
        </p:txBody>
      </p:sp>
      <p:pic>
        <p:nvPicPr>
          <p:cNvPr descr="Image result for elixir ita logo" id="262" name="Shape 2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Recap ball 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sp>
        <p:nvSpPr>
          <p:cNvPr id="269" name="Shape 269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DSC03616.JPG" id="270" name="Shape 270"/>
          <p:cNvPicPr preferRelativeResize="0"/>
          <p:nvPr/>
        </p:nvPicPr>
        <p:blipFill rotWithShape="1">
          <a:blip r:embed="rId3">
            <a:alphaModFix/>
          </a:blip>
          <a:srcRect b="0" l="47944" r="16095" t="0"/>
          <a:stretch/>
        </p:blipFill>
        <p:spPr>
          <a:xfrm>
            <a:off x="485675" y="1281074"/>
            <a:ext cx="2168520" cy="33931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SC03625.JPG" id="271" name="Shape 271"/>
          <p:cNvPicPr preferRelativeResize="0"/>
          <p:nvPr/>
        </p:nvPicPr>
        <p:blipFill rotWithShape="1">
          <a:blip r:embed="rId4">
            <a:alphaModFix/>
          </a:blip>
          <a:srcRect b="0" l="2052" r="23575" t="0"/>
          <a:stretch/>
        </p:blipFill>
        <p:spPr>
          <a:xfrm>
            <a:off x="2294625" y="2789874"/>
            <a:ext cx="3104700" cy="2348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SC03620.JPG" id="272" name="Shape 272"/>
          <p:cNvPicPr preferRelativeResize="0"/>
          <p:nvPr/>
        </p:nvPicPr>
        <p:blipFill rotWithShape="1">
          <a:blip r:embed="rId5">
            <a:alphaModFix/>
          </a:blip>
          <a:srcRect b="0" l="28627" r="0" t="0"/>
          <a:stretch/>
        </p:blipFill>
        <p:spPr>
          <a:xfrm>
            <a:off x="5261159" y="1318050"/>
            <a:ext cx="3407220" cy="26859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elixir ita logo" id="273" name="Shape 2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Daily feedbacks</a:t>
            </a:r>
          </a:p>
        </p:txBody>
      </p:sp>
      <p:sp>
        <p:nvSpPr>
          <p:cNvPr id="279" name="Shape 279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sp>
        <p:nvSpPr>
          <p:cNvPr id="280" name="Shape 280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feedback.jpeg" id="281" name="Shape 281"/>
          <p:cNvPicPr preferRelativeResize="0"/>
          <p:nvPr/>
        </p:nvPicPr>
        <p:blipFill rotWithShape="1">
          <a:blip r:embed="rId3">
            <a:alphaModFix/>
          </a:blip>
          <a:srcRect b="18316" l="0" r="0" t="15344"/>
          <a:stretch/>
        </p:blipFill>
        <p:spPr>
          <a:xfrm rot="-5400000">
            <a:off x="827738" y="1118162"/>
            <a:ext cx="3214699" cy="3791076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Shape 282"/>
          <p:cNvSpPr txBox="1"/>
          <p:nvPr/>
        </p:nvSpPr>
        <p:spPr>
          <a:xfrm>
            <a:off x="4452525" y="1406350"/>
            <a:ext cx="40995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3000"/>
              <a:t>1 positive thing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>
              <a:spcBef>
                <a:spcPts val="0"/>
              </a:spcBef>
              <a:buNone/>
            </a:pPr>
            <a:r>
              <a:rPr lang="en-GB" sz="3000"/>
              <a:t>1 negative thing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 rtl="0">
              <a:spcBef>
                <a:spcPts val="0"/>
              </a:spcBef>
              <a:buNone/>
            </a:pPr>
            <a:r>
              <a:rPr lang="en-GB" sz="3000" u="sng"/>
              <a:t>Daily!! </a:t>
            </a:r>
          </a:p>
        </p:txBody>
      </p:sp>
      <p:pic>
        <p:nvPicPr>
          <p:cNvPr descr="Image result for elixir ita logo" id="283" name="Shape 2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Practical projects to be done in groups</a:t>
            </a:r>
          </a:p>
        </p:txBody>
      </p:sp>
      <p:sp>
        <p:nvSpPr>
          <p:cNvPr id="289" name="Shape 289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sp>
        <p:nvSpPr>
          <p:cNvPr id="290" name="Shape 290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Group participants in groups of 3-4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Assign practical project similar to practicals learned alone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At the end of the course students present the results of the projects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elixir ita logo" id="292" name="Shape 2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Projects: group discussion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sp>
        <p:nvSpPr>
          <p:cNvPr id="299" name="Shape 299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0" name="Shape 300"/>
          <p:cNvSpPr txBox="1"/>
          <p:nvPr/>
        </p:nvSpPr>
        <p:spPr>
          <a:xfrm>
            <a:off x="5729225" y="1459000"/>
            <a:ext cx="29577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/>
              <a:t>Challenges with problems to be solved in groups   </a:t>
            </a:r>
          </a:p>
        </p:txBody>
      </p:sp>
      <p:pic>
        <p:nvPicPr>
          <p:cNvPr descr="group1.jpg" id="301" name="Shape 301"/>
          <p:cNvPicPr preferRelativeResize="0"/>
          <p:nvPr/>
        </p:nvPicPr>
        <p:blipFill rotWithShape="1">
          <a:blip r:embed="rId3">
            <a:alphaModFix/>
          </a:blip>
          <a:srcRect b="0" l="10819" r="11787" t="11878"/>
          <a:stretch/>
        </p:blipFill>
        <p:spPr>
          <a:xfrm>
            <a:off x="507000" y="1459000"/>
            <a:ext cx="5115471" cy="32763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elixir ita logo" id="302" name="Shape 3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Projects: group work</a:t>
            </a:r>
          </a:p>
        </p:txBody>
      </p:sp>
      <p:sp>
        <p:nvSpPr>
          <p:cNvPr id="308" name="Shape 308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sp>
        <p:nvSpPr>
          <p:cNvPr id="309" name="Shape 309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" name="Shape 310"/>
          <p:cNvSpPr txBox="1"/>
          <p:nvPr/>
        </p:nvSpPr>
        <p:spPr>
          <a:xfrm>
            <a:off x="5729225" y="1459000"/>
            <a:ext cx="29577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/>
              <a:t>Make complementary tasks </a:t>
            </a:r>
            <a:r>
              <a:rPr lang="en-GB" sz="3000"/>
              <a:t>   </a:t>
            </a:r>
          </a:p>
        </p:txBody>
      </p:sp>
      <p:pic>
        <p:nvPicPr>
          <p:cNvPr descr="20160503_173513.jpg" id="311" name="Shape 3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03" y="1542534"/>
            <a:ext cx="5143500" cy="28932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elixir ita logo" id="312" name="Shape 3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(Vinc)enza Colonna 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457200" y="1333500"/>
            <a:ext cx="67275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2007-2010 Lecturer Universita’ di Ferrara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 Biological Databases, Genetics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2016- Collaboration with Elixir-ITA training activities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2016- Certified instructor for Software Carpentry/Data Carpentry</a:t>
            </a:r>
            <a:r>
              <a:rPr lang="en-GB" sz="1800">
                <a:latin typeface="Arial"/>
                <a:ea typeface="Arial"/>
                <a:cs typeface="Arial"/>
                <a:sym typeface="Arial"/>
                <a:hlinkClick r:id="rId3"/>
              </a:rPr>
              <a:t> 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2014- Coordinator of</a:t>
            </a:r>
            <a:r>
              <a:rPr lang="en-GB" sz="1800">
                <a:latin typeface="Arial"/>
                <a:ea typeface="Arial"/>
                <a:cs typeface="Arial"/>
                <a:sym typeface="Arial"/>
                <a:hlinkClick r:id="rId4"/>
              </a:rPr>
              <a:t> </a:t>
            </a:r>
            <a:r>
              <a:rPr lang="en-GB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Obilab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: local project for training in bioinformatics</a:t>
            </a:r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4375"/>
              <a:buFont typeface="Arial"/>
              <a:buNone/>
            </a:pPr>
            <a:r>
              <a:t/>
            </a:r>
            <a:endParaRPr/>
          </a:p>
          <a:p>
            <a:pPr indent="-69850" lvl="0" mar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4375"/>
              <a:buFont typeface="Arial"/>
              <a:buNone/>
            </a:pPr>
            <a:r>
              <a:rPr lang="en-GB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age result for software carpentry logo" id="144" name="Shape 1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9787" y="2773799"/>
            <a:ext cx="1799925" cy="7230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software carpentry logo" id="145" name="Shape 1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46025" y="3613587"/>
            <a:ext cx="1281475" cy="800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png" id="146" name="Shape 14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20600" y="4531225"/>
            <a:ext cx="2116924" cy="872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elixir ita logo" id="147" name="Shape 14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693870" y="1664149"/>
            <a:ext cx="992935" cy="99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622425" y="1011999"/>
            <a:ext cx="902925" cy="114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Projects: results presentation </a:t>
            </a:r>
          </a:p>
        </p:txBody>
      </p:sp>
      <p:sp>
        <p:nvSpPr>
          <p:cNvPr id="318" name="Shape 318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sp>
        <p:nvSpPr>
          <p:cNvPr id="319" name="Shape 319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projectpresentation.jpg" id="320" name="Shape 320"/>
          <p:cNvPicPr preferRelativeResize="0"/>
          <p:nvPr/>
        </p:nvPicPr>
        <p:blipFill rotWithShape="1">
          <a:blip r:embed="rId3">
            <a:alphaModFix/>
          </a:blip>
          <a:srcRect b="0" l="9170" r="2654" t="7918"/>
          <a:stretch/>
        </p:blipFill>
        <p:spPr>
          <a:xfrm>
            <a:off x="1658250" y="1429887"/>
            <a:ext cx="6092198" cy="35788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elixir ita logo" id="321" name="Shape 3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pic>
        <p:nvPicPr>
          <p:cNvPr descr="photo_2016-05-06_15-00-10.jpg"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25" y="1081799"/>
            <a:ext cx="4637273" cy="260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 txBox="1"/>
          <p:nvPr/>
        </p:nvSpPr>
        <p:spPr>
          <a:xfrm>
            <a:off x="350149" y="213062"/>
            <a:ext cx="8793900" cy="6414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8947"/>
              <a:buFont typeface="Arial"/>
              <a:buNone/>
            </a:pPr>
            <a:r>
              <a:rPr lang="en-GB" sz="3800">
                <a:solidFill>
                  <a:srgbClr val="20124D"/>
                </a:solidFill>
                <a:latin typeface="Calibri"/>
                <a:ea typeface="Calibri"/>
                <a:cs typeface="Calibri"/>
                <a:sym typeface="Calibri"/>
              </a:rPr>
              <a:t>Social Activities</a:t>
            </a:r>
          </a:p>
        </p:txBody>
      </p:sp>
      <p:pic>
        <p:nvPicPr>
          <p:cNvPr descr="photo_2016-05-06_14-59-40.jpg" id="329" name="Shape 3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4750" y="2591224"/>
            <a:ext cx="4560000" cy="2565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elixir ita logo" id="330" name="Shape 3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Occasionally lecturing… </a:t>
            </a:r>
          </a:p>
        </p:txBody>
      </p:sp>
      <p:sp>
        <p:nvSpPr>
          <p:cNvPr id="336" name="Shape 336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During the Class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0160502_140017.jpg" id="338" name="Shape 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500" y="1363075"/>
            <a:ext cx="6178800" cy="347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Shape 339"/>
          <p:cNvSpPr txBox="1"/>
          <p:nvPr/>
        </p:nvSpPr>
        <p:spPr>
          <a:xfrm>
            <a:off x="8675450" y="1363075"/>
            <a:ext cx="4089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age result for elixir ita logo" id="340" name="Shape 3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i="1" lang="en-GB">
                <a:solidFill>
                  <a:srgbClr val="0F243E"/>
                </a:solidFill>
              </a:rPr>
              <a:t>Active Learning in practice: </a:t>
            </a:r>
          </a:p>
        </p:txBody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4400">
                <a:solidFill>
                  <a:srgbClr val="9FC5E8"/>
                </a:solidFill>
              </a:rPr>
              <a:t>Before the class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 sz="4400">
                <a:solidFill>
                  <a:srgbClr val="9FC5E8"/>
                </a:solidFill>
              </a:rPr>
              <a:t>During the class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0F243E"/>
                </a:solidFill>
              </a:rPr>
              <a:t>After the class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Feedbacks from students  </a:t>
            </a:r>
          </a:p>
        </p:txBody>
      </p:sp>
      <p:sp>
        <p:nvSpPr>
          <p:cNvPr id="352" name="Shape 352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After the Class </a:t>
            </a:r>
          </a:p>
        </p:txBody>
      </p:sp>
      <p:sp>
        <p:nvSpPr>
          <p:cNvPr id="353" name="Shape 353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photo_2016-05-06_15-02-37.jpg" id="354" name="Shape 354"/>
          <p:cNvPicPr preferRelativeResize="0"/>
          <p:nvPr/>
        </p:nvPicPr>
        <p:blipFill rotWithShape="1">
          <a:blip r:embed="rId3">
            <a:alphaModFix/>
          </a:blip>
          <a:srcRect b="0" l="18596" r="11252" t="0"/>
          <a:stretch/>
        </p:blipFill>
        <p:spPr>
          <a:xfrm>
            <a:off x="498175" y="1410887"/>
            <a:ext cx="3608348" cy="2893224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Shape 355"/>
          <p:cNvSpPr txBox="1"/>
          <p:nvPr/>
        </p:nvSpPr>
        <p:spPr>
          <a:xfrm>
            <a:off x="4209125" y="1410900"/>
            <a:ext cx="39552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/>
              <a:t>Before </a:t>
            </a:r>
            <a:r>
              <a:rPr lang="en-GB" sz="3000"/>
              <a:t>students leave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Discuss the outcome in the class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>
                <a:solidFill>
                  <a:schemeClr val="hlink"/>
                </a:solidFill>
                <a:hlinkClick r:id="rId4"/>
              </a:rPr>
              <a:t>Example form</a:t>
            </a:r>
            <a:r>
              <a:rPr lang="en-GB" sz="3000"/>
              <a:t> </a:t>
            </a:r>
          </a:p>
        </p:txBody>
      </p:sp>
      <p:pic>
        <p:nvPicPr>
          <p:cNvPr descr="Image result for elixir ita logo" id="356" name="Shape 3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Instructors recap meeting </a:t>
            </a:r>
          </a:p>
        </p:txBody>
      </p:sp>
      <p:sp>
        <p:nvSpPr>
          <p:cNvPr id="362" name="Shape 362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After the Class </a:t>
            </a:r>
          </a:p>
        </p:txBody>
      </p:sp>
      <p:sp>
        <p:nvSpPr>
          <p:cNvPr id="363" name="Shape 363"/>
          <p:cNvSpPr txBox="1"/>
          <p:nvPr/>
        </p:nvSpPr>
        <p:spPr>
          <a:xfrm>
            <a:off x="7672200" y="1281075"/>
            <a:ext cx="4099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Right after the end of the course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Instructors will be exhausted  at the end...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/>
              <a:t>...</a:t>
            </a:r>
            <a:r>
              <a:rPr lang="en-GB"/>
              <a:t>. but it is the most effective  time for recap!!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elixir ita logo" id="365" name="Shape 3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/>
          <p:nvPr>
            <p:ph type="title"/>
          </p:nvPr>
        </p:nvSpPr>
        <p:spPr>
          <a:xfrm>
            <a:off x="438900" y="1868023"/>
            <a:ext cx="8229600" cy="79675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8947"/>
              <a:buFont typeface="Arial"/>
              <a:buNone/>
            </a:pPr>
            <a:r>
              <a:rPr lang="en-GB" sz="3800">
                <a:solidFill>
                  <a:srgbClr val="20124D"/>
                </a:solidFill>
              </a:rPr>
              <a:t>Thank you </a:t>
            </a:r>
          </a:p>
        </p:txBody>
      </p:sp>
      <p:pic>
        <p:nvPicPr>
          <p:cNvPr descr="Elixir-Ita_LOGO.png" id="371" name="Shape 3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50842" y="3180760"/>
            <a:ext cx="1654800" cy="106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ixir-Ita_LOGO.png" id="376" name="Shape 3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2442" y="2080360"/>
            <a:ext cx="1654800" cy="10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Shape 377"/>
          <p:cNvSpPr txBox="1"/>
          <p:nvPr>
            <p:ph type="title"/>
          </p:nvPr>
        </p:nvSpPr>
        <p:spPr>
          <a:xfrm>
            <a:off x="457200" y="337851"/>
            <a:ext cx="8229600" cy="1494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8947"/>
              <a:buFont typeface="Arial"/>
              <a:buNone/>
            </a:pPr>
            <a:r>
              <a:rPr lang="en-GB" sz="3800">
                <a:solidFill>
                  <a:srgbClr val="20124D"/>
                </a:solidFill>
              </a:rPr>
              <a:t>ELIXIR-ITA </a:t>
            </a:r>
          </a:p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8947"/>
              <a:buFont typeface="Arial"/>
              <a:buNone/>
            </a:pPr>
            <a:r>
              <a:rPr lang="en-GB" sz="3800">
                <a:solidFill>
                  <a:srgbClr val="20124D"/>
                </a:solidFill>
              </a:rPr>
              <a:t>Train the Trainer @BITS 2016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What you have to be aware of</a:t>
            </a:r>
          </a:p>
        </p:txBody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rtl="0">
              <a:lnSpc>
                <a:spcPct val="115000"/>
              </a:lnSpc>
              <a:spcBef>
                <a:spcPts val="6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1.</a:t>
            </a:r>
            <a:r>
              <a:rPr b="1" lang="en-GB" sz="2400"/>
              <a:t>It takes more time than you think</a:t>
            </a:r>
          </a:p>
          <a:p>
            <a:pPr indent="-69850" lvl="0" marL="0" rtl="0">
              <a:lnSpc>
                <a:spcPct val="115000"/>
              </a:lnSpc>
              <a:spcBef>
                <a:spcPts val="6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GB" sz="2400"/>
              <a:t>Use other people's stuff!</a:t>
            </a:r>
            <a:r>
              <a:rPr lang="en-GB" sz="2400"/>
              <a:t> </a:t>
            </a:r>
          </a:p>
          <a:p>
            <a:pPr indent="-69850" lvl="0" marL="0">
              <a:lnSpc>
                <a:spcPct val="115000"/>
              </a:lnSpc>
              <a:spcBef>
                <a:spcPts val="6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3.</a:t>
            </a:r>
            <a:r>
              <a:rPr b="1" lang="en-GB" sz="2400"/>
              <a:t>Expect push-back from students </a:t>
            </a:r>
            <a:r>
              <a:rPr lang="en-GB" sz="2400"/>
              <a:t>– Sitting through a lecture is easy. Learning is hard.</a:t>
            </a:r>
          </a:p>
          <a:p>
            <a:pPr indent="-69850" lvl="0" marL="0" rtl="0">
              <a:lnSpc>
                <a:spcPct val="115000"/>
              </a:lnSpc>
              <a:spcBef>
                <a:spcPts val="6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4.</a:t>
            </a:r>
            <a:r>
              <a:rPr b="1" lang="en-GB" sz="2400"/>
              <a:t>Keep your options open! </a:t>
            </a:r>
            <a:r>
              <a:rPr lang="en-GB" sz="2400"/>
              <a:t>You don't have to flip every lesson. Pick a few lessons each year. </a:t>
            </a:r>
          </a:p>
          <a:p>
            <a:pPr indent="-69850" lvl="0" marL="0" rtl="0">
              <a:lnSpc>
                <a:spcPct val="115000"/>
              </a:lnSpc>
              <a:spcBef>
                <a:spcPts val="6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5.</a:t>
            </a:r>
            <a:r>
              <a:rPr b="1" lang="en-GB" sz="2400"/>
              <a:t>Have a plan for your extra class time! </a:t>
            </a:r>
            <a:r>
              <a:rPr lang="en-GB" sz="2400"/>
              <a:t>Make sure you plan out how you will use your class time.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Your commitment</a:t>
            </a:r>
          </a:p>
        </p:txBody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AutoNum type="arabicPeriod"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Actively help TtT: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  <a:buAutoNum type="alphaLcPeriod"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Choose  one (or more than one) </a:t>
            </a:r>
            <a:r>
              <a:rPr lang="en-GB" sz="2400">
                <a:latin typeface="Arial"/>
                <a:ea typeface="Arial"/>
                <a:cs typeface="Arial"/>
                <a:sym typeface="Arial"/>
              </a:rPr>
              <a:t> approach discussed today 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  <a:buAutoNum type="alphaLcPeriod"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Apply it to </a:t>
            </a:r>
            <a:r>
              <a:rPr lang="en-GB" sz="2400">
                <a:latin typeface="Arial"/>
                <a:ea typeface="Arial"/>
                <a:cs typeface="Arial"/>
                <a:sym typeface="Arial"/>
              </a:rPr>
              <a:t>your courses next year 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  <a:buAutoNum type="alphaLcPeriod"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Discuss the outcome with ELIXIR-ITA: we will appreciate your thoughts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762" y="1646939"/>
            <a:ext cx="2416767" cy="284826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/>
        </p:nvSpPr>
        <p:spPr>
          <a:xfrm>
            <a:off x="6029575" y="3164333"/>
            <a:ext cx="32454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256540" lvl="0" marL="342900" rtl="0">
              <a:lnSpc>
                <a:spcPct val="80000"/>
              </a:lnSpc>
              <a:spcBef>
                <a:spcPts val="0"/>
              </a:spcBef>
              <a:buClr>
                <a:srgbClr val="E46C0A"/>
              </a:buClr>
              <a:buSzPct val="100000"/>
              <a:buChar char="•"/>
            </a:pP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High Throughput Sequencing (HTS) data analysis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Sapienza Università - </a:t>
            </a: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5-7 October 2015</a:t>
            </a:r>
          </a:p>
        </p:txBody>
      </p:sp>
      <p:sp>
        <p:nvSpPr>
          <p:cNvPr id="155" name="Shape 155"/>
          <p:cNvSpPr txBox="1"/>
          <p:nvPr/>
        </p:nvSpPr>
        <p:spPr>
          <a:xfrm>
            <a:off x="4224875" y="892312"/>
            <a:ext cx="4563000" cy="11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256540" lvl="0" marL="342900" rtl="0">
              <a:lnSpc>
                <a:spcPct val="80000"/>
              </a:lnSpc>
              <a:spcBef>
                <a:spcPts val="592"/>
              </a:spcBef>
              <a:buClr>
                <a:srgbClr val="E46C0A"/>
              </a:buClr>
              <a:buSzPct val="100000"/>
              <a:buChar char="•"/>
            </a:pP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Gene Expression profiling with HTS: RNA-Seq data analysis </a:t>
            </a:r>
            <a:r>
              <a:rPr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CINECA Rome - </a:t>
            </a: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19-22 October 2015 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118600" y="4580604"/>
            <a:ext cx="29217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256540" lvl="0" marL="342900" rtl="0" algn="r">
              <a:lnSpc>
                <a:spcPct val="80000"/>
              </a:lnSpc>
              <a:spcBef>
                <a:spcPts val="592"/>
              </a:spcBef>
              <a:buClr>
                <a:srgbClr val="E46C0A"/>
              </a:buClr>
              <a:buSzPct val="100000"/>
              <a:buChar char="•"/>
            </a:pP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NGS for evolutionary biologists: from basic scripting to variant calling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CINECA Rome - </a:t>
            </a: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23-27 November 2015 </a:t>
            </a:r>
          </a:p>
        </p:txBody>
      </p:sp>
      <p:sp>
        <p:nvSpPr>
          <p:cNvPr id="157" name="Shape 157"/>
          <p:cNvSpPr txBox="1"/>
          <p:nvPr/>
        </p:nvSpPr>
        <p:spPr>
          <a:xfrm>
            <a:off x="4677525" y="1987861"/>
            <a:ext cx="40737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256540" lvl="0" marL="342900" rtl="0">
              <a:lnSpc>
                <a:spcPct val="80000"/>
              </a:lnSpc>
              <a:spcBef>
                <a:spcPts val="592"/>
              </a:spcBef>
              <a:buClr>
                <a:srgbClr val="E46C0A"/>
              </a:buClr>
              <a:buSzPct val="100000"/>
              <a:buChar char="•"/>
            </a:pP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Protein Networks and Systems Biology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Università di Bologna, </a:t>
            </a: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14-18 December 2015 </a:t>
            </a:r>
          </a:p>
        </p:txBody>
      </p:sp>
      <p:cxnSp>
        <p:nvCxnSpPr>
          <p:cNvPr id="158" name="Shape 158"/>
          <p:cNvCxnSpPr/>
          <p:nvPr/>
        </p:nvCxnSpPr>
        <p:spPr>
          <a:xfrm flipH="1">
            <a:off x="2750025" y="1413645"/>
            <a:ext cx="1699500" cy="6759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9" name="Shape 159"/>
          <p:cNvCxnSpPr/>
          <p:nvPr/>
        </p:nvCxnSpPr>
        <p:spPr>
          <a:xfrm rot="10800000">
            <a:off x="2750025" y="2089645"/>
            <a:ext cx="1927500" cy="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0" name="Shape 160"/>
          <p:cNvCxnSpPr/>
          <p:nvPr/>
        </p:nvCxnSpPr>
        <p:spPr>
          <a:xfrm rot="10800000">
            <a:off x="4021250" y="3302179"/>
            <a:ext cx="2127900" cy="3888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1" name="Shape 161"/>
          <p:cNvSpPr/>
          <p:nvPr/>
        </p:nvSpPr>
        <p:spPr>
          <a:xfrm>
            <a:off x="4782700" y="5000520"/>
            <a:ext cx="41763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lang="en-GB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http://bioinformaticstraining.pythonanywhere.com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rPr lang="en-GB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elixir.ita.training@gmail.com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2" name="Shape 162"/>
          <p:cNvCxnSpPr/>
          <p:nvPr/>
        </p:nvCxnSpPr>
        <p:spPr>
          <a:xfrm flipH="1" rot="10800000">
            <a:off x="2587775" y="3427595"/>
            <a:ext cx="819900" cy="11388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3" name="Shape 163"/>
          <p:cNvSpPr/>
          <p:nvPr/>
        </p:nvSpPr>
        <p:spPr>
          <a:xfrm>
            <a:off x="0" y="0"/>
            <a:ext cx="9180600" cy="10677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Shape 164"/>
          <p:cNvSpPr txBox="1"/>
          <p:nvPr/>
        </p:nvSpPr>
        <p:spPr>
          <a:xfrm>
            <a:off x="3141722" y="213729"/>
            <a:ext cx="36735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GB" sz="4400">
                <a:latin typeface="Calibri"/>
                <a:ea typeface="Calibri"/>
                <a:cs typeface="Calibri"/>
                <a:sym typeface="Calibri"/>
              </a:rPr>
              <a:t>Courses 2015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Your commitment</a:t>
            </a:r>
          </a:p>
        </p:txBody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2.  Spread the news!!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Arial"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Tell your colleagues to attend next TtT events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Arial"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Invite </a:t>
            </a:r>
            <a:r>
              <a:rPr lang="en-GB" sz="2400">
                <a:latin typeface="Arial"/>
                <a:ea typeface="Arial"/>
                <a:cs typeface="Arial"/>
                <a:sym typeface="Arial"/>
              </a:rPr>
              <a:t>colleagues to use active learning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Arial"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Discuss introducing active learning in academic curricula </a:t>
            </a:r>
            <a:r>
              <a:rPr lang="en-GB" sz="240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>
            <p:ph type="title"/>
          </p:nvPr>
        </p:nvSpPr>
        <p:spPr>
          <a:xfrm>
            <a:off x="438900" y="1868023"/>
            <a:ext cx="8229600" cy="7968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8947"/>
              <a:buFont typeface="Arial"/>
              <a:buNone/>
            </a:pPr>
            <a:r>
              <a:rPr lang="en-GB" sz="3800">
                <a:solidFill>
                  <a:srgbClr val="20124D"/>
                </a:solidFill>
              </a:rPr>
              <a:t>Thank you </a:t>
            </a:r>
          </a:p>
        </p:txBody>
      </p:sp>
      <p:pic>
        <p:nvPicPr>
          <p:cNvPr descr="Elixir-Ita_LOGO.png" id="401" name="Shape 4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50842" y="3180760"/>
            <a:ext cx="1654800" cy="106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/>
        </p:nvSpPr>
        <p:spPr>
          <a:xfrm>
            <a:off x="375775" y="4331750"/>
            <a:ext cx="37152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256540" lvl="0" marL="342900" rtl="0" algn="r">
              <a:lnSpc>
                <a:spcPct val="80000"/>
              </a:lnSpc>
              <a:spcBef>
                <a:spcPts val="0"/>
              </a:spcBef>
              <a:buClr>
                <a:srgbClr val="E46C0A"/>
              </a:buClr>
              <a:buSzPct val="100000"/>
              <a:buChar char="•"/>
            </a:pP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NGS for evolutionary biologists: from basic scripting to variant calling</a:t>
            </a:r>
          </a:p>
          <a:p>
            <a:pPr lvl="0" rtl="0" algn="r">
              <a:lnSpc>
                <a:spcPct val="80000"/>
              </a:lnSpc>
              <a:spcBef>
                <a:spcPts val="0"/>
              </a:spcBef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Consiglio Nazionale delle Ricerche, Naples - </a:t>
            </a: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 2-6, 2016</a:t>
            </a:r>
          </a:p>
          <a:p>
            <a:pPr lvl="0" rtl="0" algn="r">
              <a:lnSpc>
                <a:spcPct val="80000"/>
              </a:lnSpc>
              <a:spcBef>
                <a:spcPts val="0"/>
              </a:spcBef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Shape 170"/>
          <p:cNvSpPr txBox="1"/>
          <p:nvPr/>
        </p:nvSpPr>
        <p:spPr>
          <a:xfrm>
            <a:off x="-85400" y="2633166"/>
            <a:ext cx="29217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256540" lvl="0" marL="342900" rtl="0" algn="r">
              <a:lnSpc>
                <a:spcPct val="80000"/>
              </a:lnSpc>
              <a:spcBef>
                <a:spcPts val="592"/>
              </a:spcBef>
              <a:buClr>
                <a:srgbClr val="E46C0A"/>
              </a:buClr>
              <a:buSzPct val="100000"/>
              <a:buChar char="•"/>
            </a:pP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High Performance Molecular Dynamics</a:t>
            </a:r>
          </a:p>
          <a:p>
            <a:pPr lvl="0" rtl="0" algn="r">
              <a:lnSpc>
                <a:spcPct val="80000"/>
              </a:lnSpc>
              <a:spcBef>
                <a:spcPts val="592"/>
              </a:spcBef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CINECA,</a:t>
            </a: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via dei Tizii 6, Rome - </a:t>
            </a: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5-7 April 2016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6150475" y="2690041"/>
            <a:ext cx="30747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256540" lvl="0" marL="342900" rtl="0" algn="ctr">
              <a:lnSpc>
                <a:spcPct val="80000"/>
              </a:lnSpc>
              <a:spcBef>
                <a:spcPts val="592"/>
              </a:spcBef>
              <a:buClr>
                <a:srgbClr val="E46C0A"/>
              </a:buClr>
              <a:buSzPct val="100000"/>
              <a:buChar char="•"/>
            </a:pP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Effective academic teaching</a:t>
            </a:r>
          </a:p>
          <a:p>
            <a:pPr lvl="0" rtl="0" algn="ctr">
              <a:lnSpc>
                <a:spcPct val="80000"/>
              </a:lnSpc>
              <a:spcBef>
                <a:spcPts val="592"/>
              </a:spcBef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Salerno, Fisciano (SA), Italy - </a:t>
            </a: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June 15th, 2016</a:t>
            </a:r>
          </a:p>
        </p:txBody>
      </p:sp>
      <p:cxnSp>
        <p:nvCxnSpPr>
          <p:cNvPr id="172" name="Shape 172"/>
          <p:cNvCxnSpPr/>
          <p:nvPr/>
        </p:nvCxnSpPr>
        <p:spPr>
          <a:xfrm flipH="1">
            <a:off x="5662350" y="3272041"/>
            <a:ext cx="790200" cy="2289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3" name="Shape 173"/>
          <p:cNvCxnSpPr/>
          <p:nvPr/>
        </p:nvCxnSpPr>
        <p:spPr>
          <a:xfrm>
            <a:off x="2843975" y="2903770"/>
            <a:ext cx="2177700" cy="3414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4" name="Shape 174"/>
          <p:cNvSpPr/>
          <p:nvPr/>
        </p:nvSpPr>
        <p:spPr>
          <a:xfrm>
            <a:off x="4133600" y="5308770"/>
            <a:ext cx="41763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rPr lang="en-GB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http://bioinformaticstraining.pythonanywhere.com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rPr lang="en-GB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elixir.ita.training@gmail.com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5" name="Shape 175"/>
          <p:cNvCxnSpPr/>
          <p:nvPr/>
        </p:nvCxnSpPr>
        <p:spPr>
          <a:xfrm flipH="1" rot="10800000">
            <a:off x="4133600" y="3479745"/>
            <a:ext cx="1443300" cy="11529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6" name="Shape 176"/>
          <p:cNvSpPr txBox="1"/>
          <p:nvPr/>
        </p:nvSpPr>
        <p:spPr>
          <a:xfrm>
            <a:off x="6150475" y="4461291"/>
            <a:ext cx="28767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RNA-seq data analysis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Naples Federico II, Naples - </a:t>
            </a: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June 6-10, 2016</a:t>
            </a:r>
          </a:p>
        </p:txBody>
      </p:sp>
      <p:cxnSp>
        <p:nvCxnSpPr>
          <p:cNvPr id="177" name="Shape 177"/>
          <p:cNvCxnSpPr/>
          <p:nvPr/>
        </p:nvCxnSpPr>
        <p:spPr>
          <a:xfrm rot="10800000">
            <a:off x="5653725" y="3536491"/>
            <a:ext cx="1947300" cy="8613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8" name="Shape 178"/>
          <p:cNvSpPr txBox="1"/>
          <p:nvPr/>
        </p:nvSpPr>
        <p:spPr>
          <a:xfrm>
            <a:off x="5215500" y="1499270"/>
            <a:ext cx="39285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High Performance Molecular Dynamics@CINECA - PRACE Edition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CINECA, Bologna - </a:t>
            </a: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20-30 September 2016</a:t>
            </a:r>
          </a:p>
        </p:txBody>
      </p:sp>
      <p:cxnSp>
        <p:nvCxnSpPr>
          <p:cNvPr id="179" name="Shape 179"/>
          <p:cNvCxnSpPr>
            <a:stCxn id="178" idx="1"/>
          </p:cNvCxnSpPr>
          <p:nvPr/>
        </p:nvCxnSpPr>
        <p:spPr>
          <a:xfrm flipH="1">
            <a:off x="4296000" y="1866770"/>
            <a:ext cx="919500" cy="117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80" name="Shape 180"/>
          <p:cNvSpPr/>
          <p:nvPr/>
        </p:nvSpPr>
        <p:spPr>
          <a:xfrm>
            <a:off x="0" y="0"/>
            <a:ext cx="9180600" cy="10677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2953822" y="213062"/>
            <a:ext cx="36735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GB" sz="4400">
                <a:latin typeface="Calibri"/>
                <a:ea typeface="Calibri"/>
                <a:cs typeface="Calibri"/>
                <a:sym typeface="Calibri"/>
              </a:rPr>
              <a:t>Courses 2016</a:t>
            </a:r>
          </a:p>
        </p:txBody>
      </p:sp>
      <p:pic>
        <p:nvPicPr>
          <p:cNvPr id="182" name="Shape 1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1924" y="1499285"/>
            <a:ext cx="2416767" cy="2848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20124D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9900"/>
                </a:solidFill>
              </a:rPr>
              <a:t>Disclaim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428725" y="144025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>
                <a:solidFill>
                  <a:srgbClr val="20124D"/>
                </a:solidFill>
              </a:rPr>
              <a:t>The following examples are from the practical courses of ELIXIR-ITA in 2015-2016 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0124D"/>
              </a:solidFill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-GB">
                <a:solidFill>
                  <a:srgbClr val="20124D"/>
                </a:solidFill>
              </a:rPr>
              <a:t>Application to university courses 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GB">
                <a:solidFill>
                  <a:srgbClr val="20124D"/>
                </a:solidFill>
              </a:rPr>
              <a:t>might require adjustments !!!</a:t>
            </a:r>
          </a:p>
        </p:txBody>
      </p:sp>
      <p:pic>
        <p:nvPicPr>
          <p:cNvPr descr="Image result for elixir ita logo"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i="1" lang="en-GB">
                <a:solidFill>
                  <a:srgbClr val="0F243E"/>
                </a:solidFill>
              </a:rPr>
              <a:t>Active Learning in practice: </a:t>
            </a:r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4400">
                <a:solidFill>
                  <a:srgbClr val="0F243E"/>
                </a:solidFill>
              </a:rPr>
              <a:t>Before the class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GB" sz="4400">
                <a:solidFill>
                  <a:srgbClr val="9FC5E8"/>
                </a:solidFill>
              </a:rPr>
              <a:t>During the class 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-GB" sz="4400">
                <a:solidFill>
                  <a:srgbClr val="9FC5E8"/>
                </a:solidFill>
              </a:rPr>
              <a:t>After the class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457200" y="228864"/>
            <a:ext cx="82296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20124D"/>
                </a:solidFill>
              </a:rPr>
              <a:t>Teacher (coach) motivation</a:t>
            </a:r>
          </a:p>
        </p:txBody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GB"/>
              <a:t>Ask yourself why do you want to teach: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GB"/>
              <a:t> </a:t>
            </a:r>
          </a:p>
          <a:p>
            <a:pPr indent="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GB" sz="2800"/>
              <a:t>→ Obvious if your main appointment is teaching  (e.g. professors at university)  </a:t>
            </a:r>
          </a:p>
          <a:p>
            <a:pPr indent="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GB" sz="2800"/>
              <a:t>→ Less obvious otherwise (e.g. volunteer teaching) </a:t>
            </a:r>
          </a:p>
        </p:txBody>
      </p:sp>
      <p:sp>
        <p:nvSpPr>
          <p:cNvPr id="202" name="Shape 202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Before the Class </a:t>
            </a:r>
          </a:p>
        </p:txBody>
      </p:sp>
      <p:pic>
        <p:nvPicPr>
          <p:cNvPr descr="Image result for elixir ita logo"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161600" y="87575"/>
            <a:ext cx="88707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3800">
                <a:solidFill>
                  <a:srgbClr val="20124D"/>
                </a:solidFill>
              </a:rPr>
              <a:t>Know your students before you meet them </a:t>
            </a:r>
          </a:p>
        </p:txBody>
      </p:sp>
      <p:pic>
        <p:nvPicPr>
          <p:cNvPr descr="Screenshot from 2016-06-14 23:34:11.png" id="209" name="Shape 209"/>
          <p:cNvPicPr preferRelativeResize="0"/>
          <p:nvPr/>
        </p:nvPicPr>
        <p:blipFill rotWithShape="1">
          <a:blip r:embed="rId3">
            <a:alphaModFix/>
          </a:blip>
          <a:srcRect b="19555" l="26036" r="22731" t="45765"/>
          <a:stretch/>
        </p:blipFill>
        <p:spPr>
          <a:xfrm>
            <a:off x="1452124" y="1390612"/>
            <a:ext cx="6655401" cy="253397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Shape 210"/>
          <p:cNvSpPr txBox="1"/>
          <p:nvPr/>
        </p:nvSpPr>
        <p:spPr>
          <a:xfrm>
            <a:off x="440550" y="3733900"/>
            <a:ext cx="85155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640"/>
              </a:spcBef>
              <a:buNone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 carefully, use p</a:t>
            </a: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re- assessment </a:t>
            </a:r>
            <a:r>
              <a:rPr lang="en-GB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forms</a:t>
            </a:r>
            <a:r>
              <a:rPr lang="en-GB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Before the Class </a:t>
            </a:r>
          </a:p>
        </p:txBody>
      </p:sp>
      <p:cxnSp>
        <p:nvCxnSpPr>
          <p:cNvPr id="212" name="Shape 212"/>
          <p:cNvCxnSpPr/>
          <p:nvPr/>
        </p:nvCxnSpPr>
        <p:spPr>
          <a:xfrm rot="10800000">
            <a:off x="7593825" y="2334400"/>
            <a:ext cx="1010700" cy="0"/>
          </a:xfrm>
          <a:prstGeom prst="straightConnector1">
            <a:avLst/>
          </a:prstGeom>
          <a:noFill/>
          <a:ln cap="flat" cmpd="sng" w="38100">
            <a:solidFill>
              <a:srgbClr val="FF6600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descr="Image result for elixir ita logo" id="213" name="Shape 2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1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161600" y="87575"/>
            <a:ext cx="8870700" cy="9528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800">
                <a:solidFill>
                  <a:srgbClr val="20124D"/>
                </a:solidFill>
              </a:rPr>
              <a:t>The more (instructors) the merrier  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383750" y="1376900"/>
            <a:ext cx="8515500" cy="3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431800" lvl="0" marL="457200" rtl="0">
              <a:spcBef>
                <a:spcPts val="64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Aim for small size courses (max 25 students) </a:t>
            </a:r>
          </a:p>
          <a:p>
            <a:pPr indent="-431800" lvl="0" marL="457200" rtl="0">
              <a:spcBef>
                <a:spcPts val="64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Instructor / students  →  1 / 4-5 </a:t>
            </a:r>
          </a:p>
          <a:p>
            <a:pPr indent="-431800" lvl="0" marL="457200" rtl="0">
              <a:spcBef>
                <a:spcPts val="64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Expert students as helpers </a:t>
            </a:r>
          </a:p>
        </p:txBody>
      </p:sp>
      <p:sp>
        <p:nvSpPr>
          <p:cNvPr id="220" name="Shape 220"/>
          <p:cNvSpPr txBox="1"/>
          <p:nvPr/>
        </p:nvSpPr>
        <p:spPr>
          <a:xfrm>
            <a:off x="187950" y="5256925"/>
            <a:ext cx="8768100" cy="36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i="1" lang="en-GB">
                <a:solidFill>
                  <a:schemeClr val="lt1"/>
                </a:solidFill>
              </a:rPr>
              <a:t>Active learning in practice: Before the Class </a:t>
            </a:r>
          </a:p>
        </p:txBody>
      </p:sp>
      <p:pic>
        <p:nvPicPr>
          <p:cNvPr descr="Image result for elixir ita logo"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5" y="4818625"/>
            <a:ext cx="832475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